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07" r:id="rId5"/>
  </p:sldMasterIdLst>
  <p:notesMasterIdLst>
    <p:notesMasterId r:id="rId19"/>
  </p:notesMasterIdLst>
  <p:sldIdLst>
    <p:sldId id="4393" r:id="rId6"/>
    <p:sldId id="2134961562" r:id="rId7"/>
    <p:sldId id="2134961572" r:id="rId8"/>
    <p:sldId id="2134961563" r:id="rId9"/>
    <p:sldId id="2134961564" r:id="rId10"/>
    <p:sldId id="2134960463" r:id="rId11"/>
    <p:sldId id="2134961571" r:id="rId12"/>
    <p:sldId id="2134961573" r:id="rId13"/>
    <p:sldId id="2134961574" r:id="rId14"/>
    <p:sldId id="2134961580" r:id="rId15"/>
    <p:sldId id="2134961578" r:id="rId16"/>
    <p:sldId id="2134961576" r:id="rId17"/>
    <p:sldId id="213496157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MTAC Processing July 2022" id="{3C871785-1574-47CC-8498-F3ACEF544AE3}">
          <p14:sldIdLst>
            <p14:sldId id="4393"/>
            <p14:sldId id="2134961562"/>
            <p14:sldId id="2134961572"/>
            <p14:sldId id="2134961563"/>
            <p14:sldId id="2134961564"/>
            <p14:sldId id="2134960463"/>
            <p14:sldId id="2134961571"/>
            <p14:sldId id="2134961573"/>
            <p14:sldId id="2134961574"/>
            <p14:sldId id="2134961580"/>
            <p14:sldId id="2134961578"/>
            <p14:sldId id="2134961576"/>
            <p14:sldId id="2134961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pson, Talaya S - Washington, DC" initials="STS-WD" lastIdx="3" clrIdx="0">
    <p:extLst>
      <p:ext uri="{19B8F6BF-5375-455C-9EA6-DF929625EA0E}">
        <p15:presenceInfo xmlns:p15="http://schemas.microsoft.com/office/powerpoint/2012/main" userId="S::talaya.s.simpson@usps.gov::8df4d6e3-e077-4445-9dc2-48d1ca90d2b4" providerId="AD"/>
      </p:ext>
    </p:extLst>
  </p:cmAuthor>
  <p:cmAuthor id="2" name="Curtis, Angela H - Washington, DC" initials="CAH-WD" lastIdx="3" clrIdx="1">
    <p:extLst>
      <p:ext uri="{19B8F6BF-5375-455C-9EA6-DF929625EA0E}">
        <p15:presenceInfo xmlns:p15="http://schemas.microsoft.com/office/powerpoint/2012/main" userId="S::angela.h.curtis@usps.gov::f2355512-f9a9-43d1-9abe-e15a9b91c6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7"/>
    <a:srgbClr val="C00000"/>
    <a:srgbClr val="0B4C87"/>
    <a:srgbClr val="C4D7DE"/>
    <a:srgbClr val="9DAAAD"/>
    <a:srgbClr val="9AA7AA"/>
    <a:srgbClr val="C4D2D5"/>
    <a:srgbClr val="708D9D"/>
    <a:srgbClr val="A9E3F9"/>
    <a:srgbClr val="F0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1539" autoAdjust="0"/>
  </p:normalViewPr>
  <p:slideViewPr>
    <p:cSldViewPr snapToGrid="0">
      <p:cViewPr varScale="1">
        <p:scale>
          <a:sx n="120" d="100"/>
          <a:sy n="120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5DEC2-3BD1-47E5-AD59-6BE6CD4C2396}" type="doc">
      <dgm:prSet loTypeId="urn:microsoft.com/office/officeart/2005/8/layout/matrix1" loCatId="matrix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4838D9B-18EF-4F5B-9512-4CA41B5AA03C}">
      <dgm:prSet phldrT="[Text]"/>
      <dgm:spPr>
        <a:xfrm>
          <a:off x="1950150" y="1477317"/>
          <a:ext cx="1671557" cy="984878"/>
        </a:xfrm>
        <a:prstGeom prst="roundRect">
          <a:avLst/>
        </a:prstGeom>
        <a:solidFill>
          <a:srgbClr val="BDE6FF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005A9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Precision</a:t>
          </a:r>
        </a:p>
      </dgm:t>
    </dgm:pt>
    <dgm:pt modelId="{E8BA2140-C8BC-440E-9532-3B1464D9FC69}" type="parTrans" cxnId="{2DC6B8D5-7551-4444-AC2E-4385064BE17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1860AF8-06A9-4097-9153-5FF80932F724}" type="sibTrans" cxnId="{2DC6B8D5-7551-4444-AC2E-4385064BE17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3CCC34-4AEE-4B8A-80CA-6A375CA82CFB}">
      <dgm:prSet phldrT="[Text]"/>
      <dgm:spPr>
        <a:xfrm>
          <a:off x="2785929" y="0"/>
          <a:ext cx="2785929" cy="1969756"/>
        </a:xfrm>
        <a:prstGeom prst="round1Rect">
          <a:avLst/>
        </a:prstGeom>
        <a:solidFill>
          <a:srgbClr val="005A92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Space</a:t>
          </a:r>
        </a:p>
      </dgm:t>
    </dgm:pt>
    <dgm:pt modelId="{5E6D6A76-5FA9-4973-8383-523313C68A68}" type="parTrans" cxnId="{0A269ECC-3E8F-4268-9EE1-207951C5C4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DE8B2D-ADAD-431D-9EFC-0CE3472B5E7A}" type="sibTrans" cxnId="{0A269ECC-3E8F-4268-9EE1-207951C5C4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232D93C-6BD8-4E0B-B957-9D26287C6391}">
      <dgm:prSet phldrT="[Text]"/>
      <dgm:spPr>
        <a:xfrm rot="10800000">
          <a:off x="0" y="1969756"/>
          <a:ext cx="2785929" cy="1969756"/>
        </a:xfrm>
        <a:prstGeom prst="round1Rect">
          <a:avLst/>
        </a:prstGeom>
        <a:solidFill>
          <a:srgbClr val="005A92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Processing</a:t>
          </a:r>
        </a:p>
      </dgm:t>
    </dgm:pt>
    <dgm:pt modelId="{E9D14B00-54C2-4D85-92C3-C2DBA49968E7}" type="parTrans" cxnId="{73AD11B5-6924-4E36-82BF-11A7ACC188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9B6F2CB-9F27-4E26-8C27-39A31AF0A881}" type="sibTrans" cxnId="{73AD11B5-6924-4E36-82BF-11A7ACC188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553A8A-A7D6-4A09-8146-1E81E0072E29}">
      <dgm:prSet phldrT="[Text]"/>
      <dgm:spPr>
        <a:xfrm rot="5400000">
          <a:off x="3194015" y="1561670"/>
          <a:ext cx="1969756" cy="2785929"/>
        </a:xfrm>
        <a:prstGeom prst="round1Rect">
          <a:avLst/>
        </a:prstGeom>
        <a:solidFill>
          <a:srgbClr val="005A92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Year-Round</a:t>
          </a:r>
        </a:p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Strategy</a:t>
          </a:r>
        </a:p>
      </dgm:t>
    </dgm:pt>
    <dgm:pt modelId="{3351D334-D6D1-4AD3-8362-3A72B04FF989}" type="parTrans" cxnId="{1B930D18-F6CB-4CED-B853-2A77FF15AB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4BF309E-D1F0-46CE-83A6-98B3078D697E}" type="sibTrans" cxnId="{1B930D18-F6CB-4CED-B853-2A77FF15AB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A6107E7-4A04-4865-B564-D33BAC71766B}">
      <dgm:prSet phldrT="[Text]"/>
      <dgm:spPr>
        <a:xfrm rot="16200000">
          <a:off x="408086" y="-408086"/>
          <a:ext cx="1969756" cy="2785929"/>
        </a:xfrm>
        <a:prstGeom prst="round1Rect">
          <a:avLst/>
        </a:prstGeom>
        <a:solidFill>
          <a:srgbClr val="005A92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Complement</a:t>
          </a:r>
        </a:p>
      </dgm:t>
    </dgm:pt>
    <dgm:pt modelId="{009FD95E-69AD-44C0-957F-0BB23D91A6AA}" type="parTrans" cxnId="{88D129C3-2FDC-46D3-8A26-82BF7D6537E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682EE1-8143-4BAE-935F-10D44C76E6B3}" type="sibTrans" cxnId="{88D129C3-2FDC-46D3-8A26-82BF7D6537E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321BAC-5A6D-48D3-BB35-1B65C0145978}" type="pres">
      <dgm:prSet presAssocID="{2245DEC2-3BD1-47E5-AD59-6BE6CD4C239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0013BD-5C49-481D-9B25-2437F640A8DC}" type="pres">
      <dgm:prSet presAssocID="{2245DEC2-3BD1-47E5-AD59-6BE6CD4C2396}" presName="matrix" presStyleCnt="0"/>
      <dgm:spPr/>
    </dgm:pt>
    <dgm:pt modelId="{64312949-7C41-4546-9883-12383AD3F9E8}" type="pres">
      <dgm:prSet presAssocID="{2245DEC2-3BD1-47E5-AD59-6BE6CD4C2396}" presName="tile1" presStyleLbl="node1" presStyleIdx="0" presStyleCnt="4"/>
      <dgm:spPr/>
    </dgm:pt>
    <dgm:pt modelId="{3133E9ED-EA0D-4EC9-8164-36202554E971}" type="pres">
      <dgm:prSet presAssocID="{2245DEC2-3BD1-47E5-AD59-6BE6CD4C23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16387A9-ECFC-4C20-A0B0-8C75D11B1D4A}" type="pres">
      <dgm:prSet presAssocID="{2245DEC2-3BD1-47E5-AD59-6BE6CD4C2396}" presName="tile2" presStyleLbl="node1" presStyleIdx="1" presStyleCnt="4"/>
      <dgm:spPr/>
    </dgm:pt>
    <dgm:pt modelId="{5BC9CA3D-C693-48D6-8B2D-1CE1798FF3FE}" type="pres">
      <dgm:prSet presAssocID="{2245DEC2-3BD1-47E5-AD59-6BE6CD4C23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B8C183-6441-4F91-B1F4-A6AD55DC1124}" type="pres">
      <dgm:prSet presAssocID="{2245DEC2-3BD1-47E5-AD59-6BE6CD4C2396}" presName="tile3" presStyleLbl="node1" presStyleIdx="2" presStyleCnt="4"/>
      <dgm:spPr/>
    </dgm:pt>
    <dgm:pt modelId="{74FC6092-94F4-4CE6-9CDA-FF9EB1E8B6DD}" type="pres">
      <dgm:prSet presAssocID="{2245DEC2-3BD1-47E5-AD59-6BE6CD4C23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C3B7A7-4F7C-46AC-9455-93CBF639D604}" type="pres">
      <dgm:prSet presAssocID="{2245DEC2-3BD1-47E5-AD59-6BE6CD4C2396}" presName="tile4" presStyleLbl="node1" presStyleIdx="3" presStyleCnt="4"/>
      <dgm:spPr/>
    </dgm:pt>
    <dgm:pt modelId="{772F5452-D043-47C4-8309-743452A9B6D9}" type="pres">
      <dgm:prSet presAssocID="{2245DEC2-3BD1-47E5-AD59-6BE6CD4C23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3F3881A-D475-466F-BEB9-E76AA8C67248}" type="pres">
      <dgm:prSet presAssocID="{2245DEC2-3BD1-47E5-AD59-6BE6CD4C239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B930D18-F6CB-4CED-B853-2A77FF15ABEC}" srcId="{94838D9B-18EF-4F5B-9512-4CA41B5AA03C}" destId="{FC553A8A-A7D6-4A09-8146-1E81E0072E29}" srcOrd="3" destOrd="0" parTransId="{3351D334-D6D1-4AD3-8362-3A72B04FF989}" sibTransId="{84BF309E-D1F0-46CE-83A6-98B3078D697E}"/>
    <dgm:cxn modelId="{80DC6A1D-6BEB-44E1-A95F-18F353CE6EBC}" type="presOf" srcId="{94838D9B-18EF-4F5B-9512-4CA41B5AA03C}" destId="{83F3881A-D475-466F-BEB9-E76AA8C67248}" srcOrd="0" destOrd="0" presId="urn:microsoft.com/office/officeart/2005/8/layout/matrix1"/>
    <dgm:cxn modelId="{DA5E534B-FD78-444B-A7C2-42277B543DDC}" type="presOf" srcId="{FC553A8A-A7D6-4A09-8146-1E81E0072E29}" destId="{30C3B7A7-4F7C-46AC-9455-93CBF639D604}" srcOrd="0" destOrd="0" presId="urn:microsoft.com/office/officeart/2005/8/layout/matrix1"/>
    <dgm:cxn modelId="{FD51564D-3935-4914-857B-F9E1B1B58FB1}" type="presOf" srcId="{5A6107E7-4A04-4865-B564-D33BAC71766B}" destId="{3133E9ED-EA0D-4EC9-8164-36202554E971}" srcOrd="1" destOrd="0" presId="urn:microsoft.com/office/officeart/2005/8/layout/matrix1"/>
    <dgm:cxn modelId="{8C40FA50-328B-428B-8E58-EF3D85E1CB87}" type="presOf" srcId="{8232D93C-6BD8-4E0B-B957-9D26287C6391}" destId="{74FC6092-94F4-4CE6-9CDA-FF9EB1E8B6DD}" srcOrd="1" destOrd="0" presId="urn:microsoft.com/office/officeart/2005/8/layout/matrix1"/>
    <dgm:cxn modelId="{E8EB0B8F-06F0-498E-B610-5D1BE5A29FD3}" type="presOf" srcId="{403CCC34-4AEE-4B8A-80CA-6A375CA82CFB}" destId="{116387A9-ECFC-4C20-A0B0-8C75D11B1D4A}" srcOrd="0" destOrd="0" presId="urn:microsoft.com/office/officeart/2005/8/layout/matrix1"/>
    <dgm:cxn modelId="{13C2D7A2-2631-46B9-8C1E-C4650D6C7764}" type="presOf" srcId="{8232D93C-6BD8-4E0B-B957-9D26287C6391}" destId="{14B8C183-6441-4F91-B1F4-A6AD55DC1124}" srcOrd="0" destOrd="0" presId="urn:microsoft.com/office/officeart/2005/8/layout/matrix1"/>
    <dgm:cxn modelId="{73AD11B5-6924-4E36-82BF-11A7ACC188D7}" srcId="{94838D9B-18EF-4F5B-9512-4CA41B5AA03C}" destId="{8232D93C-6BD8-4E0B-B957-9D26287C6391}" srcOrd="2" destOrd="0" parTransId="{E9D14B00-54C2-4D85-92C3-C2DBA49968E7}" sibTransId="{99B6F2CB-9F27-4E26-8C27-39A31AF0A881}"/>
    <dgm:cxn modelId="{C08848BE-D862-4320-BD9A-617982118534}" type="presOf" srcId="{5A6107E7-4A04-4865-B564-D33BAC71766B}" destId="{64312949-7C41-4546-9883-12383AD3F9E8}" srcOrd="0" destOrd="0" presId="urn:microsoft.com/office/officeart/2005/8/layout/matrix1"/>
    <dgm:cxn modelId="{88D129C3-2FDC-46D3-8A26-82BF7D6537E4}" srcId="{94838D9B-18EF-4F5B-9512-4CA41B5AA03C}" destId="{5A6107E7-4A04-4865-B564-D33BAC71766B}" srcOrd="0" destOrd="0" parTransId="{009FD95E-69AD-44C0-957F-0BB23D91A6AA}" sibTransId="{1C682EE1-8143-4BAE-935F-10D44C76E6B3}"/>
    <dgm:cxn modelId="{0A269ECC-3E8F-4268-9EE1-207951C5C4C2}" srcId="{94838D9B-18EF-4F5B-9512-4CA41B5AA03C}" destId="{403CCC34-4AEE-4B8A-80CA-6A375CA82CFB}" srcOrd="1" destOrd="0" parTransId="{5E6D6A76-5FA9-4973-8383-523313C68A68}" sibTransId="{FCDE8B2D-ADAD-431D-9EFC-0CE3472B5E7A}"/>
    <dgm:cxn modelId="{9713D4D2-2ACD-43EC-99A9-7106A1D127AA}" type="presOf" srcId="{FC553A8A-A7D6-4A09-8146-1E81E0072E29}" destId="{772F5452-D043-47C4-8309-743452A9B6D9}" srcOrd="1" destOrd="0" presId="urn:microsoft.com/office/officeart/2005/8/layout/matrix1"/>
    <dgm:cxn modelId="{2DC6B8D5-7551-4444-AC2E-4385064BE176}" srcId="{2245DEC2-3BD1-47E5-AD59-6BE6CD4C2396}" destId="{94838D9B-18EF-4F5B-9512-4CA41B5AA03C}" srcOrd="0" destOrd="0" parTransId="{E8BA2140-C8BC-440E-9532-3B1464D9FC69}" sibTransId="{71860AF8-06A9-4097-9153-5FF80932F724}"/>
    <dgm:cxn modelId="{E65759D7-8E28-474B-829C-6CC4F35F1263}" type="presOf" srcId="{2245DEC2-3BD1-47E5-AD59-6BE6CD4C2396}" destId="{6D321BAC-5A6D-48D3-BB35-1B65C0145978}" srcOrd="0" destOrd="0" presId="urn:microsoft.com/office/officeart/2005/8/layout/matrix1"/>
    <dgm:cxn modelId="{6C285FE9-38C7-40F8-9C51-41A485BFEB88}" type="presOf" srcId="{403CCC34-4AEE-4B8A-80CA-6A375CA82CFB}" destId="{5BC9CA3D-C693-48D6-8B2D-1CE1798FF3FE}" srcOrd="1" destOrd="0" presId="urn:microsoft.com/office/officeart/2005/8/layout/matrix1"/>
    <dgm:cxn modelId="{12863C00-A615-4D53-B30F-4AB9FB0E0E58}" type="presParOf" srcId="{6D321BAC-5A6D-48D3-BB35-1B65C0145978}" destId="{580013BD-5C49-481D-9B25-2437F640A8DC}" srcOrd="0" destOrd="0" presId="urn:microsoft.com/office/officeart/2005/8/layout/matrix1"/>
    <dgm:cxn modelId="{7282867F-3E1A-4185-94C2-602C4F6145BB}" type="presParOf" srcId="{580013BD-5C49-481D-9B25-2437F640A8DC}" destId="{64312949-7C41-4546-9883-12383AD3F9E8}" srcOrd="0" destOrd="0" presId="urn:microsoft.com/office/officeart/2005/8/layout/matrix1"/>
    <dgm:cxn modelId="{0899BF0F-84D2-4249-AFE1-436D2BF3B2DC}" type="presParOf" srcId="{580013BD-5C49-481D-9B25-2437F640A8DC}" destId="{3133E9ED-EA0D-4EC9-8164-36202554E971}" srcOrd="1" destOrd="0" presId="urn:microsoft.com/office/officeart/2005/8/layout/matrix1"/>
    <dgm:cxn modelId="{E196194F-A431-4DB1-A354-386209607C95}" type="presParOf" srcId="{580013BD-5C49-481D-9B25-2437F640A8DC}" destId="{116387A9-ECFC-4C20-A0B0-8C75D11B1D4A}" srcOrd="2" destOrd="0" presId="urn:microsoft.com/office/officeart/2005/8/layout/matrix1"/>
    <dgm:cxn modelId="{40B013BF-70CD-434D-9B83-0EF8886A7422}" type="presParOf" srcId="{580013BD-5C49-481D-9B25-2437F640A8DC}" destId="{5BC9CA3D-C693-48D6-8B2D-1CE1798FF3FE}" srcOrd="3" destOrd="0" presId="urn:microsoft.com/office/officeart/2005/8/layout/matrix1"/>
    <dgm:cxn modelId="{CA7BE83F-3B67-4EE6-BB0A-653B94CC554C}" type="presParOf" srcId="{580013BD-5C49-481D-9B25-2437F640A8DC}" destId="{14B8C183-6441-4F91-B1F4-A6AD55DC1124}" srcOrd="4" destOrd="0" presId="urn:microsoft.com/office/officeart/2005/8/layout/matrix1"/>
    <dgm:cxn modelId="{726B6681-6C0D-4E1F-B91E-3343714A8DBC}" type="presParOf" srcId="{580013BD-5C49-481D-9B25-2437F640A8DC}" destId="{74FC6092-94F4-4CE6-9CDA-FF9EB1E8B6DD}" srcOrd="5" destOrd="0" presId="urn:microsoft.com/office/officeart/2005/8/layout/matrix1"/>
    <dgm:cxn modelId="{C7EF3407-FDD4-497E-B271-4DF388A77768}" type="presParOf" srcId="{580013BD-5C49-481D-9B25-2437F640A8DC}" destId="{30C3B7A7-4F7C-46AC-9455-93CBF639D604}" srcOrd="6" destOrd="0" presId="urn:microsoft.com/office/officeart/2005/8/layout/matrix1"/>
    <dgm:cxn modelId="{EE03B6AC-65BF-4BCE-A1FB-68A8C63556C8}" type="presParOf" srcId="{580013BD-5C49-481D-9B25-2437F640A8DC}" destId="{772F5452-D043-47C4-8309-743452A9B6D9}" srcOrd="7" destOrd="0" presId="urn:microsoft.com/office/officeart/2005/8/layout/matrix1"/>
    <dgm:cxn modelId="{C65A53F2-3CDF-4A20-8EAC-A7E1560697E2}" type="presParOf" srcId="{6D321BAC-5A6D-48D3-BB35-1B65C0145978}" destId="{83F3881A-D475-466F-BEB9-E76AA8C6724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CCDE4-0E2D-4872-B35F-E710A06F1D61}" type="doc">
      <dgm:prSet loTypeId="urn:microsoft.com/office/officeart/2005/8/layout/process1" loCatId="process" qsTypeId="urn:microsoft.com/office/officeart/2005/8/quickstyle/simple1" qsCatId="simple" csTypeId="urn:microsoft.com/office/officeart/2005/8/colors/accent5_5" csCatId="accent5" phldr="1"/>
      <dgm:spPr/>
    </dgm:pt>
    <dgm:pt modelId="{E900D5C8-72AB-4AA4-87F1-C8CFBAA3A1F2}">
      <dgm:prSet phldrT="[Text]" custT="1"/>
      <dgm:spPr>
        <a:solidFill>
          <a:srgbClr val="005A92"/>
        </a:solidFill>
        <a:ln>
          <a:solidFill>
            <a:srgbClr val="005A92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Vision</a:t>
          </a:r>
        </a:p>
      </dgm:t>
    </dgm:pt>
    <dgm:pt modelId="{8EF6CED7-3AEE-41B4-8897-288761B7271B}" type="parTrans" cxnId="{67FA4AC7-DD01-4F47-8756-02B8407712A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4C12E-3966-45CE-98F1-8275BB202154}" type="sibTrans" cxnId="{67FA4AC7-DD01-4F47-8756-02B8407712AC}">
      <dgm:prSet custT="1"/>
      <dgm:spPr>
        <a:solidFill>
          <a:srgbClr val="B9E4FF"/>
        </a:solidFill>
      </dgm:spPr>
      <dgm:t>
        <a:bodyPr/>
        <a:lstStyle/>
        <a:p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43394C-D5EA-4C9B-83C5-33006269D5CA}">
      <dgm:prSet phldrT="[Text]" custT="1"/>
      <dgm:spPr>
        <a:solidFill>
          <a:srgbClr val="005A92"/>
        </a:solidFill>
        <a:ln>
          <a:solidFill>
            <a:srgbClr val="005A92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Strategy</a:t>
          </a:r>
        </a:p>
      </dgm:t>
    </dgm:pt>
    <dgm:pt modelId="{E04E257F-F7ED-4AE0-8308-2145666F8801}" type="parTrans" cxnId="{F636CC25-60CA-46D8-A98C-7F201F580B3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797AC-7614-42D0-B845-140AD3634435}" type="sibTrans" cxnId="{F636CC25-60CA-46D8-A98C-7F201F580B36}">
      <dgm:prSet custT="1"/>
      <dgm:spPr>
        <a:solidFill>
          <a:srgbClr val="B9E4FF"/>
        </a:solidFill>
      </dgm:spPr>
      <dgm:t>
        <a:bodyPr/>
        <a:lstStyle/>
        <a:p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3FF70-D921-4337-BA34-ED6C15201514}">
      <dgm:prSet phldrT="[Text]" custT="1"/>
      <dgm:spPr>
        <a:solidFill>
          <a:srgbClr val="005A92"/>
        </a:solidFill>
        <a:ln>
          <a:solidFill>
            <a:srgbClr val="005A92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Execution</a:t>
          </a:r>
        </a:p>
      </dgm:t>
    </dgm:pt>
    <dgm:pt modelId="{9D7EFF3C-615C-4EB3-8843-6DE1355E2DB4}" type="parTrans" cxnId="{1D2BDC4E-6B15-4ADF-A933-23AD6ED867C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D2F10-EC47-42D7-A75A-F20FD2000E39}" type="sibTrans" cxnId="{1D2BDC4E-6B15-4ADF-A933-23AD6ED867C1}">
      <dgm:prSet custT="1"/>
      <dgm:spPr>
        <a:solidFill>
          <a:srgbClr val="B9E4FF"/>
        </a:solidFill>
      </dgm:spPr>
      <dgm:t>
        <a:bodyPr/>
        <a:lstStyle/>
        <a:p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28372-2F3B-4D67-A0C7-3DCD534F5B77}">
      <dgm:prSet phldrT="[Text]" custT="1"/>
      <dgm:spPr>
        <a:solidFill>
          <a:srgbClr val="005A92"/>
        </a:solidFill>
        <a:ln>
          <a:solidFill>
            <a:srgbClr val="005A92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Success</a:t>
          </a:r>
        </a:p>
      </dgm:t>
    </dgm:pt>
    <dgm:pt modelId="{D86DEFF2-0E6F-4BD7-84F6-B9F6266500F7}" type="parTrans" cxnId="{115982A0-16C1-43AE-8F76-1F11D432797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14205C-DC02-44CB-9CC0-BC282F2F4781}" type="sibTrans" cxnId="{115982A0-16C1-43AE-8F76-1F11D432797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535A7-DE64-432B-91CF-7476A38F2F19}" type="pres">
      <dgm:prSet presAssocID="{36ECCDE4-0E2D-4872-B35F-E710A06F1D61}" presName="Name0" presStyleCnt="0">
        <dgm:presLayoutVars>
          <dgm:dir/>
          <dgm:resizeHandles val="exact"/>
        </dgm:presLayoutVars>
      </dgm:prSet>
      <dgm:spPr/>
    </dgm:pt>
    <dgm:pt modelId="{E0311088-8E0D-47D3-9666-A8B38891CAD0}" type="pres">
      <dgm:prSet presAssocID="{E900D5C8-72AB-4AA4-87F1-C8CFBAA3A1F2}" presName="node" presStyleLbl="node1" presStyleIdx="0" presStyleCnt="4">
        <dgm:presLayoutVars>
          <dgm:bulletEnabled val="1"/>
        </dgm:presLayoutVars>
      </dgm:prSet>
      <dgm:spPr/>
    </dgm:pt>
    <dgm:pt modelId="{F32D11E6-6E1F-443B-851C-0D638A21406A}" type="pres">
      <dgm:prSet presAssocID="{F2B4C12E-3966-45CE-98F1-8275BB202154}" presName="sibTrans" presStyleLbl="sibTrans2D1" presStyleIdx="0" presStyleCnt="3"/>
      <dgm:spPr/>
    </dgm:pt>
    <dgm:pt modelId="{7241B2E5-192C-4EC6-B2B3-223ACE09519E}" type="pres">
      <dgm:prSet presAssocID="{F2B4C12E-3966-45CE-98F1-8275BB202154}" presName="connectorText" presStyleLbl="sibTrans2D1" presStyleIdx="0" presStyleCnt="3"/>
      <dgm:spPr/>
    </dgm:pt>
    <dgm:pt modelId="{C3B3DF7F-26EE-436D-9988-6AC71B637107}" type="pres">
      <dgm:prSet presAssocID="{1C43394C-D5EA-4C9B-83C5-33006269D5CA}" presName="node" presStyleLbl="node1" presStyleIdx="1" presStyleCnt="4">
        <dgm:presLayoutVars>
          <dgm:bulletEnabled val="1"/>
        </dgm:presLayoutVars>
      </dgm:prSet>
      <dgm:spPr/>
    </dgm:pt>
    <dgm:pt modelId="{0570601F-C5D7-4466-9060-A667C0EEF974}" type="pres">
      <dgm:prSet presAssocID="{FC5797AC-7614-42D0-B845-140AD3634435}" presName="sibTrans" presStyleLbl="sibTrans2D1" presStyleIdx="1" presStyleCnt="3"/>
      <dgm:spPr/>
    </dgm:pt>
    <dgm:pt modelId="{CD185A48-9FBC-4DD2-BED2-9FB2CDC4AFAB}" type="pres">
      <dgm:prSet presAssocID="{FC5797AC-7614-42D0-B845-140AD3634435}" presName="connectorText" presStyleLbl="sibTrans2D1" presStyleIdx="1" presStyleCnt="3"/>
      <dgm:spPr/>
    </dgm:pt>
    <dgm:pt modelId="{8AABE95A-E299-48F7-88A9-E3631E00321A}" type="pres">
      <dgm:prSet presAssocID="{4A13FF70-D921-4337-BA34-ED6C15201514}" presName="node" presStyleLbl="node1" presStyleIdx="2" presStyleCnt="4">
        <dgm:presLayoutVars>
          <dgm:bulletEnabled val="1"/>
        </dgm:presLayoutVars>
      </dgm:prSet>
      <dgm:spPr/>
    </dgm:pt>
    <dgm:pt modelId="{322B554B-642A-424F-B8FA-2066D1B138D9}" type="pres">
      <dgm:prSet presAssocID="{956D2F10-EC47-42D7-A75A-F20FD2000E39}" presName="sibTrans" presStyleLbl="sibTrans2D1" presStyleIdx="2" presStyleCnt="3"/>
      <dgm:spPr/>
    </dgm:pt>
    <dgm:pt modelId="{B8380ABA-9097-45FE-89EA-65A0E977F78F}" type="pres">
      <dgm:prSet presAssocID="{956D2F10-EC47-42D7-A75A-F20FD2000E39}" presName="connectorText" presStyleLbl="sibTrans2D1" presStyleIdx="2" presStyleCnt="3"/>
      <dgm:spPr/>
    </dgm:pt>
    <dgm:pt modelId="{1B3A902E-3448-46AD-BD06-F1E5D315AD6B}" type="pres">
      <dgm:prSet presAssocID="{78728372-2F3B-4D67-A0C7-3DCD534F5B77}" presName="node" presStyleLbl="node1" presStyleIdx="3" presStyleCnt="4">
        <dgm:presLayoutVars>
          <dgm:bulletEnabled val="1"/>
        </dgm:presLayoutVars>
      </dgm:prSet>
      <dgm:spPr/>
    </dgm:pt>
  </dgm:ptLst>
  <dgm:cxnLst>
    <dgm:cxn modelId="{4B870803-5032-40A1-8600-3B24043E67E9}" type="presOf" srcId="{E900D5C8-72AB-4AA4-87F1-C8CFBAA3A1F2}" destId="{E0311088-8E0D-47D3-9666-A8B38891CAD0}" srcOrd="0" destOrd="0" presId="urn:microsoft.com/office/officeart/2005/8/layout/process1"/>
    <dgm:cxn modelId="{F636CC25-60CA-46D8-A98C-7F201F580B36}" srcId="{36ECCDE4-0E2D-4872-B35F-E710A06F1D61}" destId="{1C43394C-D5EA-4C9B-83C5-33006269D5CA}" srcOrd="1" destOrd="0" parTransId="{E04E257F-F7ED-4AE0-8308-2145666F8801}" sibTransId="{FC5797AC-7614-42D0-B845-140AD3634435}"/>
    <dgm:cxn modelId="{C5207428-F908-49FA-BED3-7CD713E8AA1E}" type="presOf" srcId="{36ECCDE4-0E2D-4872-B35F-E710A06F1D61}" destId="{9C7535A7-DE64-432B-91CF-7476A38F2F19}" srcOrd="0" destOrd="0" presId="urn:microsoft.com/office/officeart/2005/8/layout/process1"/>
    <dgm:cxn modelId="{655BFA29-6F77-43A6-AA7D-C50D0749BC54}" type="presOf" srcId="{FC5797AC-7614-42D0-B845-140AD3634435}" destId="{0570601F-C5D7-4466-9060-A667C0EEF974}" srcOrd="0" destOrd="0" presId="urn:microsoft.com/office/officeart/2005/8/layout/process1"/>
    <dgm:cxn modelId="{B8772B6B-386A-4A42-A1FA-4FD0372B1AFA}" type="presOf" srcId="{F2B4C12E-3966-45CE-98F1-8275BB202154}" destId="{F32D11E6-6E1F-443B-851C-0D638A21406A}" srcOrd="0" destOrd="0" presId="urn:microsoft.com/office/officeart/2005/8/layout/process1"/>
    <dgm:cxn modelId="{1D2BDC4E-6B15-4ADF-A933-23AD6ED867C1}" srcId="{36ECCDE4-0E2D-4872-B35F-E710A06F1D61}" destId="{4A13FF70-D921-4337-BA34-ED6C15201514}" srcOrd="2" destOrd="0" parTransId="{9D7EFF3C-615C-4EB3-8843-6DE1355E2DB4}" sibTransId="{956D2F10-EC47-42D7-A75A-F20FD2000E39}"/>
    <dgm:cxn modelId="{21A52375-F3C1-4DBE-985E-C496C3925FC2}" type="presOf" srcId="{FC5797AC-7614-42D0-B845-140AD3634435}" destId="{CD185A48-9FBC-4DD2-BED2-9FB2CDC4AFAB}" srcOrd="1" destOrd="0" presId="urn:microsoft.com/office/officeart/2005/8/layout/process1"/>
    <dgm:cxn modelId="{7669565A-6214-4CCE-A129-98E8D3F7CA5E}" type="presOf" srcId="{F2B4C12E-3966-45CE-98F1-8275BB202154}" destId="{7241B2E5-192C-4EC6-B2B3-223ACE09519E}" srcOrd="1" destOrd="0" presId="urn:microsoft.com/office/officeart/2005/8/layout/process1"/>
    <dgm:cxn modelId="{39611B7D-43AE-470C-A5C2-9CA3F643462C}" type="presOf" srcId="{4A13FF70-D921-4337-BA34-ED6C15201514}" destId="{8AABE95A-E299-48F7-88A9-E3631E00321A}" srcOrd="0" destOrd="0" presId="urn:microsoft.com/office/officeart/2005/8/layout/process1"/>
    <dgm:cxn modelId="{115982A0-16C1-43AE-8F76-1F11D432797C}" srcId="{36ECCDE4-0E2D-4872-B35F-E710A06F1D61}" destId="{78728372-2F3B-4D67-A0C7-3DCD534F5B77}" srcOrd="3" destOrd="0" parTransId="{D86DEFF2-0E6F-4BD7-84F6-B9F6266500F7}" sibTransId="{1A14205C-DC02-44CB-9CC0-BC282F2F4781}"/>
    <dgm:cxn modelId="{E223DDAD-5231-41FA-8A94-551D71872DDF}" type="presOf" srcId="{1C43394C-D5EA-4C9B-83C5-33006269D5CA}" destId="{C3B3DF7F-26EE-436D-9988-6AC71B637107}" srcOrd="0" destOrd="0" presId="urn:microsoft.com/office/officeart/2005/8/layout/process1"/>
    <dgm:cxn modelId="{67FA4AC7-DD01-4F47-8756-02B8407712AC}" srcId="{36ECCDE4-0E2D-4872-B35F-E710A06F1D61}" destId="{E900D5C8-72AB-4AA4-87F1-C8CFBAA3A1F2}" srcOrd="0" destOrd="0" parTransId="{8EF6CED7-3AEE-41B4-8897-288761B7271B}" sibTransId="{F2B4C12E-3966-45CE-98F1-8275BB202154}"/>
    <dgm:cxn modelId="{ABF753E4-A403-4E75-BEA4-204C66080658}" type="presOf" srcId="{78728372-2F3B-4D67-A0C7-3DCD534F5B77}" destId="{1B3A902E-3448-46AD-BD06-F1E5D315AD6B}" srcOrd="0" destOrd="0" presId="urn:microsoft.com/office/officeart/2005/8/layout/process1"/>
    <dgm:cxn modelId="{0F4734E9-7F61-4EDF-98B0-BA234607539D}" type="presOf" srcId="{956D2F10-EC47-42D7-A75A-F20FD2000E39}" destId="{B8380ABA-9097-45FE-89EA-65A0E977F78F}" srcOrd="1" destOrd="0" presId="urn:microsoft.com/office/officeart/2005/8/layout/process1"/>
    <dgm:cxn modelId="{007FD5E9-0066-4277-A33D-E268B2668DA0}" type="presOf" srcId="{956D2F10-EC47-42D7-A75A-F20FD2000E39}" destId="{322B554B-642A-424F-B8FA-2066D1B138D9}" srcOrd="0" destOrd="0" presId="urn:microsoft.com/office/officeart/2005/8/layout/process1"/>
    <dgm:cxn modelId="{C3D01C93-84A3-444F-9D3A-5CFF20A39A65}" type="presParOf" srcId="{9C7535A7-DE64-432B-91CF-7476A38F2F19}" destId="{E0311088-8E0D-47D3-9666-A8B38891CAD0}" srcOrd="0" destOrd="0" presId="urn:microsoft.com/office/officeart/2005/8/layout/process1"/>
    <dgm:cxn modelId="{B338B4B9-EE23-47B4-9613-3A57F25043AA}" type="presParOf" srcId="{9C7535A7-DE64-432B-91CF-7476A38F2F19}" destId="{F32D11E6-6E1F-443B-851C-0D638A21406A}" srcOrd="1" destOrd="0" presId="urn:microsoft.com/office/officeart/2005/8/layout/process1"/>
    <dgm:cxn modelId="{AF674E6F-6129-4B0A-899B-E42E7DF6950E}" type="presParOf" srcId="{F32D11E6-6E1F-443B-851C-0D638A21406A}" destId="{7241B2E5-192C-4EC6-B2B3-223ACE09519E}" srcOrd="0" destOrd="0" presId="urn:microsoft.com/office/officeart/2005/8/layout/process1"/>
    <dgm:cxn modelId="{51B551A2-2B25-4A57-B125-BF6A187BEFC7}" type="presParOf" srcId="{9C7535A7-DE64-432B-91CF-7476A38F2F19}" destId="{C3B3DF7F-26EE-436D-9988-6AC71B637107}" srcOrd="2" destOrd="0" presId="urn:microsoft.com/office/officeart/2005/8/layout/process1"/>
    <dgm:cxn modelId="{2690F8E0-2FB6-415E-8727-EBB1A8F3942F}" type="presParOf" srcId="{9C7535A7-DE64-432B-91CF-7476A38F2F19}" destId="{0570601F-C5D7-4466-9060-A667C0EEF974}" srcOrd="3" destOrd="0" presId="urn:microsoft.com/office/officeart/2005/8/layout/process1"/>
    <dgm:cxn modelId="{8C7D70AA-6090-468B-B027-1F5D3CE24306}" type="presParOf" srcId="{0570601F-C5D7-4466-9060-A667C0EEF974}" destId="{CD185A48-9FBC-4DD2-BED2-9FB2CDC4AFAB}" srcOrd="0" destOrd="0" presId="urn:microsoft.com/office/officeart/2005/8/layout/process1"/>
    <dgm:cxn modelId="{F3E3F9FE-3448-4DFB-99B0-CD1C05DB82ED}" type="presParOf" srcId="{9C7535A7-DE64-432B-91CF-7476A38F2F19}" destId="{8AABE95A-E299-48F7-88A9-E3631E00321A}" srcOrd="4" destOrd="0" presId="urn:microsoft.com/office/officeart/2005/8/layout/process1"/>
    <dgm:cxn modelId="{C4A3B0D4-E9EC-4455-A419-ED2B99B92818}" type="presParOf" srcId="{9C7535A7-DE64-432B-91CF-7476A38F2F19}" destId="{322B554B-642A-424F-B8FA-2066D1B138D9}" srcOrd="5" destOrd="0" presId="urn:microsoft.com/office/officeart/2005/8/layout/process1"/>
    <dgm:cxn modelId="{64B08590-08E3-4A66-AB7E-87B11AA2E057}" type="presParOf" srcId="{322B554B-642A-424F-B8FA-2066D1B138D9}" destId="{B8380ABA-9097-45FE-89EA-65A0E977F78F}" srcOrd="0" destOrd="0" presId="urn:microsoft.com/office/officeart/2005/8/layout/process1"/>
    <dgm:cxn modelId="{3592FE81-6A77-4D41-A7CE-5315359675BB}" type="presParOf" srcId="{9C7535A7-DE64-432B-91CF-7476A38F2F19}" destId="{1B3A902E-3448-46AD-BD06-F1E5D315AD6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2949-7C41-4546-9883-12383AD3F9E8}">
      <dsp:nvSpPr>
        <dsp:cNvPr id="0" name=""/>
        <dsp:cNvSpPr/>
      </dsp:nvSpPr>
      <dsp:spPr>
        <a:xfrm rot="16200000">
          <a:off x="408086" y="-408086"/>
          <a:ext cx="1969756" cy="2785929"/>
        </a:xfrm>
        <a:prstGeom prst="round1Rect">
          <a:avLst/>
        </a:prstGeom>
        <a:solidFill>
          <a:srgbClr val="005A92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Complement</a:t>
          </a:r>
        </a:p>
      </dsp:txBody>
      <dsp:txXfrm rot="5400000">
        <a:off x="0" y="72117"/>
        <a:ext cx="2785929" cy="1405200"/>
      </dsp:txXfrm>
    </dsp:sp>
    <dsp:sp modelId="{116387A9-ECFC-4C20-A0B0-8C75D11B1D4A}">
      <dsp:nvSpPr>
        <dsp:cNvPr id="0" name=""/>
        <dsp:cNvSpPr/>
      </dsp:nvSpPr>
      <dsp:spPr>
        <a:xfrm>
          <a:off x="2785929" y="0"/>
          <a:ext cx="2785929" cy="1969756"/>
        </a:xfrm>
        <a:prstGeom prst="round1Rect">
          <a:avLst/>
        </a:prstGeom>
        <a:solidFill>
          <a:srgbClr val="005A92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Space</a:t>
          </a:r>
        </a:p>
      </dsp:txBody>
      <dsp:txXfrm>
        <a:off x="2785929" y="0"/>
        <a:ext cx="2713812" cy="1477317"/>
      </dsp:txXfrm>
    </dsp:sp>
    <dsp:sp modelId="{14B8C183-6441-4F91-B1F4-A6AD55DC1124}">
      <dsp:nvSpPr>
        <dsp:cNvPr id="0" name=""/>
        <dsp:cNvSpPr/>
      </dsp:nvSpPr>
      <dsp:spPr>
        <a:xfrm rot="10800000">
          <a:off x="0" y="1969756"/>
          <a:ext cx="2785929" cy="1969756"/>
        </a:xfrm>
        <a:prstGeom prst="round1Rect">
          <a:avLst/>
        </a:prstGeom>
        <a:solidFill>
          <a:srgbClr val="005A92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Processing</a:t>
          </a:r>
        </a:p>
      </dsp:txBody>
      <dsp:txXfrm rot="10800000">
        <a:off x="72117" y="2462195"/>
        <a:ext cx="2713812" cy="1477317"/>
      </dsp:txXfrm>
    </dsp:sp>
    <dsp:sp modelId="{30C3B7A7-4F7C-46AC-9455-93CBF639D604}">
      <dsp:nvSpPr>
        <dsp:cNvPr id="0" name=""/>
        <dsp:cNvSpPr/>
      </dsp:nvSpPr>
      <dsp:spPr>
        <a:xfrm rot="5400000">
          <a:off x="3194015" y="1561670"/>
          <a:ext cx="1969756" cy="2785929"/>
        </a:xfrm>
        <a:prstGeom prst="round1Rect">
          <a:avLst/>
        </a:prstGeom>
        <a:solidFill>
          <a:srgbClr val="005A92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Year-Round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Strategy</a:t>
          </a:r>
        </a:p>
      </dsp:txBody>
      <dsp:txXfrm rot="-5400000">
        <a:off x="2785929" y="2462195"/>
        <a:ext cx="2785929" cy="1405200"/>
      </dsp:txXfrm>
    </dsp:sp>
    <dsp:sp modelId="{83F3881A-D475-466F-BEB9-E76AA8C67248}">
      <dsp:nvSpPr>
        <dsp:cNvPr id="0" name=""/>
        <dsp:cNvSpPr/>
      </dsp:nvSpPr>
      <dsp:spPr>
        <a:xfrm>
          <a:off x="1950150" y="1477317"/>
          <a:ext cx="1671557" cy="984878"/>
        </a:xfrm>
        <a:prstGeom prst="roundRect">
          <a:avLst/>
        </a:prstGeom>
        <a:solidFill>
          <a:srgbClr val="BDE6FF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5A9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Precision</a:t>
          </a:r>
        </a:p>
      </dsp:txBody>
      <dsp:txXfrm>
        <a:off x="1998228" y="1525395"/>
        <a:ext cx="1575401" cy="888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11088-8E0D-47D3-9666-A8B38891CAD0}">
      <dsp:nvSpPr>
        <dsp:cNvPr id="0" name=""/>
        <dsp:cNvSpPr/>
      </dsp:nvSpPr>
      <dsp:spPr>
        <a:xfrm>
          <a:off x="3022" y="65192"/>
          <a:ext cx="1321573" cy="792944"/>
        </a:xfrm>
        <a:prstGeom prst="roundRect">
          <a:avLst>
            <a:gd name="adj" fmla="val 10000"/>
          </a:avLst>
        </a:prstGeom>
        <a:solidFill>
          <a:srgbClr val="005A92"/>
        </a:solidFill>
        <a:ln w="12700" cap="flat" cmpd="sng" algn="ctr">
          <a:solidFill>
            <a:srgbClr val="005A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Vision</a:t>
          </a:r>
        </a:p>
      </dsp:txBody>
      <dsp:txXfrm>
        <a:off x="26247" y="88417"/>
        <a:ext cx="1275123" cy="746494"/>
      </dsp:txXfrm>
    </dsp:sp>
    <dsp:sp modelId="{F32D11E6-6E1F-443B-851C-0D638A21406A}">
      <dsp:nvSpPr>
        <dsp:cNvPr id="0" name=""/>
        <dsp:cNvSpPr/>
      </dsp:nvSpPr>
      <dsp:spPr>
        <a:xfrm>
          <a:off x="1456753" y="297789"/>
          <a:ext cx="280173" cy="327750"/>
        </a:xfrm>
        <a:prstGeom prst="rightArrow">
          <a:avLst>
            <a:gd name="adj1" fmla="val 60000"/>
            <a:gd name="adj2" fmla="val 50000"/>
          </a:avLst>
        </a:prstGeom>
        <a:solidFill>
          <a:srgbClr val="B9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6753" y="363339"/>
        <a:ext cx="196121" cy="196650"/>
      </dsp:txXfrm>
    </dsp:sp>
    <dsp:sp modelId="{C3B3DF7F-26EE-436D-9988-6AC71B637107}">
      <dsp:nvSpPr>
        <dsp:cNvPr id="0" name=""/>
        <dsp:cNvSpPr/>
      </dsp:nvSpPr>
      <dsp:spPr>
        <a:xfrm>
          <a:off x="1853225" y="65192"/>
          <a:ext cx="1321573" cy="792944"/>
        </a:xfrm>
        <a:prstGeom prst="roundRect">
          <a:avLst>
            <a:gd name="adj" fmla="val 10000"/>
          </a:avLst>
        </a:prstGeom>
        <a:solidFill>
          <a:srgbClr val="005A92"/>
        </a:solidFill>
        <a:ln w="12700" cap="flat" cmpd="sng" algn="ctr">
          <a:solidFill>
            <a:srgbClr val="005A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Strategy</a:t>
          </a:r>
        </a:p>
      </dsp:txBody>
      <dsp:txXfrm>
        <a:off x="1876450" y="88417"/>
        <a:ext cx="1275123" cy="746494"/>
      </dsp:txXfrm>
    </dsp:sp>
    <dsp:sp modelId="{0570601F-C5D7-4466-9060-A667C0EEF974}">
      <dsp:nvSpPr>
        <dsp:cNvPr id="0" name=""/>
        <dsp:cNvSpPr/>
      </dsp:nvSpPr>
      <dsp:spPr>
        <a:xfrm>
          <a:off x="3306956" y="297789"/>
          <a:ext cx="280173" cy="327750"/>
        </a:xfrm>
        <a:prstGeom prst="rightArrow">
          <a:avLst>
            <a:gd name="adj1" fmla="val 60000"/>
            <a:gd name="adj2" fmla="val 50000"/>
          </a:avLst>
        </a:prstGeom>
        <a:solidFill>
          <a:srgbClr val="B9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6956" y="363339"/>
        <a:ext cx="196121" cy="196650"/>
      </dsp:txXfrm>
    </dsp:sp>
    <dsp:sp modelId="{8AABE95A-E299-48F7-88A9-E3631E00321A}">
      <dsp:nvSpPr>
        <dsp:cNvPr id="0" name=""/>
        <dsp:cNvSpPr/>
      </dsp:nvSpPr>
      <dsp:spPr>
        <a:xfrm>
          <a:off x="3703428" y="65192"/>
          <a:ext cx="1321573" cy="792944"/>
        </a:xfrm>
        <a:prstGeom prst="roundRect">
          <a:avLst>
            <a:gd name="adj" fmla="val 10000"/>
          </a:avLst>
        </a:prstGeom>
        <a:solidFill>
          <a:srgbClr val="005A92"/>
        </a:solidFill>
        <a:ln w="12700" cap="flat" cmpd="sng" algn="ctr">
          <a:solidFill>
            <a:srgbClr val="005A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Execution</a:t>
          </a:r>
        </a:p>
      </dsp:txBody>
      <dsp:txXfrm>
        <a:off x="3726653" y="88417"/>
        <a:ext cx="1275123" cy="746494"/>
      </dsp:txXfrm>
    </dsp:sp>
    <dsp:sp modelId="{322B554B-642A-424F-B8FA-2066D1B138D9}">
      <dsp:nvSpPr>
        <dsp:cNvPr id="0" name=""/>
        <dsp:cNvSpPr/>
      </dsp:nvSpPr>
      <dsp:spPr>
        <a:xfrm>
          <a:off x="5157159" y="297789"/>
          <a:ext cx="280173" cy="327750"/>
        </a:xfrm>
        <a:prstGeom prst="rightArrow">
          <a:avLst>
            <a:gd name="adj1" fmla="val 60000"/>
            <a:gd name="adj2" fmla="val 50000"/>
          </a:avLst>
        </a:prstGeom>
        <a:solidFill>
          <a:srgbClr val="B9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57159" y="363339"/>
        <a:ext cx="196121" cy="196650"/>
      </dsp:txXfrm>
    </dsp:sp>
    <dsp:sp modelId="{1B3A902E-3448-46AD-BD06-F1E5D315AD6B}">
      <dsp:nvSpPr>
        <dsp:cNvPr id="0" name=""/>
        <dsp:cNvSpPr/>
      </dsp:nvSpPr>
      <dsp:spPr>
        <a:xfrm>
          <a:off x="5553631" y="65192"/>
          <a:ext cx="1321573" cy="792944"/>
        </a:xfrm>
        <a:prstGeom prst="roundRect">
          <a:avLst>
            <a:gd name="adj" fmla="val 10000"/>
          </a:avLst>
        </a:prstGeom>
        <a:solidFill>
          <a:srgbClr val="005A92"/>
        </a:solidFill>
        <a:ln w="12700" cap="flat" cmpd="sng" algn="ctr">
          <a:solidFill>
            <a:srgbClr val="005A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Success</a:t>
          </a:r>
        </a:p>
      </dsp:txBody>
      <dsp:txXfrm>
        <a:off x="5576856" y="88417"/>
        <a:ext cx="1275123" cy="746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FADB70-56BD-4EB9-A584-A8BAD7837C8B}" type="datetimeFigureOut">
              <a:rPr lang="en-US" smtClean="0"/>
              <a:t>7/14/2022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9D9DD3-C256-4198-AA19-80F45993C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5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598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8" name="Focus Frame 2"/>
          <p:cNvSpPr>
            <a:spLocks/>
          </p:cNvSpPr>
          <p:nvPr/>
        </p:nvSpPr>
        <p:spPr bwMode="gray">
          <a:xfrm>
            <a:off x="7998862" y="1550619"/>
            <a:ext cx="222820" cy="37490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8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Focus Frame 2"/>
          <p:cNvSpPr>
            <a:spLocks/>
          </p:cNvSpPr>
          <p:nvPr/>
        </p:nvSpPr>
        <p:spPr bwMode="gray">
          <a:xfrm>
            <a:off x="1588460" y="1550619"/>
            <a:ext cx="222820" cy="37490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8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80" y="6074264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71BBC6-F01D-4E80-BB8C-A1C2D80D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9107" y="1550622"/>
            <a:ext cx="5989649" cy="1560881"/>
          </a:xfrm>
        </p:spPr>
        <p:txBody>
          <a:bodyPr>
            <a:normAutofit/>
          </a:bodyPr>
          <a:lstStyle>
            <a:lvl1pPr marL="0" indent="0">
              <a:buNone/>
              <a:defRPr sz="47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0D5B61-7C1E-4833-A5D3-9E0F0B125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9124" y="3256972"/>
            <a:ext cx="5989610" cy="1081763"/>
          </a:xfrm>
        </p:spPr>
        <p:txBody>
          <a:bodyPr anchor="ctr">
            <a:normAutofit/>
          </a:bodyPr>
          <a:lstStyle>
            <a:lvl1pPr marL="0" indent="0">
              <a:buNone/>
              <a:defRPr sz="31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D849FB-5DAC-4706-A0EF-3A2AB9B81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9124" y="4484202"/>
            <a:ext cx="5989610" cy="815458"/>
          </a:xfrm>
        </p:spPr>
        <p:txBody>
          <a:bodyPr anchor="ctr">
            <a:normAutofit/>
          </a:bodyPr>
          <a:lstStyle>
            <a:lvl1pPr marL="0" indent="0">
              <a:buNone/>
              <a:defRPr sz="2399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50350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1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936" y="1354041"/>
            <a:ext cx="5029200" cy="3286925"/>
          </a:xfrm>
        </p:spPr>
        <p:txBody>
          <a:bodyPr anchor="ctr">
            <a:normAutofit/>
          </a:bodyPr>
          <a:lstStyle>
            <a:lvl1pPr>
              <a:defRPr sz="3199">
                <a:solidFill>
                  <a:srgbClr val="005A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3EB3B-0AE2-7A48-BF35-D1CF1DB27874}"/>
              </a:ext>
            </a:extLst>
          </p:cNvPr>
          <p:cNvSpPr/>
          <p:nvPr/>
        </p:nvSpPr>
        <p:spPr bwMode="blackWhite">
          <a:xfrm>
            <a:off x="7140899" y="1354039"/>
            <a:ext cx="5051100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73678-BC25-BB4A-A678-83DD136C7174}"/>
              </a:ext>
            </a:extLst>
          </p:cNvPr>
          <p:cNvSpPr/>
          <p:nvPr/>
        </p:nvSpPr>
        <p:spPr bwMode="blackWhite">
          <a:xfrm>
            <a:off x="-2" y="1354039"/>
            <a:ext cx="1753954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" y="6130979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224541" y="639490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B0E9D-1DAE-4CE5-9BB5-2C812E1D073A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7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1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936" y="1354041"/>
            <a:ext cx="5029200" cy="3286925"/>
          </a:xfrm>
        </p:spPr>
        <p:txBody>
          <a:bodyPr anchor="ctr">
            <a:normAutofit/>
          </a:bodyPr>
          <a:lstStyle>
            <a:lvl1pPr>
              <a:defRPr sz="3199">
                <a:solidFill>
                  <a:srgbClr val="005A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73678-BC25-BB4A-A678-83DD136C7174}"/>
              </a:ext>
            </a:extLst>
          </p:cNvPr>
          <p:cNvSpPr/>
          <p:nvPr/>
        </p:nvSpPr>
        <p:spPr bwMode="blackWhite">
          <a:xfrm>
            <a:off x="-2" y="0"/>
            <a:ext cx="1753954" cy="6082482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" y="6130979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224541" y="639490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B0E9D-1DAE-4CE5-9BB5-2C812E1D073A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7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8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103211"/>
            <a:ext cx="5181600" cy="3293382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03211"/>
            <a:ext cx="5181600" cy="3293382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6130979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224541" y="639490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B0E9D-1DAE-4CE5-9BB5-2C812E1D073A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937297"/>
            <a:ext cx="12192000" cy="59828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tIns="46788" rIns="457081" rtlCol="0" anchor="ctr"/>
          <a:lstStyle/>
          <a:p>
            <a:pPr marL="347559">
              <a:defRPr/>
            </a:pPr>
            <a:endParaRPr lang="en-US" sz="1100" b="1" kern="0" dirty="0">
              <a:solidFill>
                <a:srgbClr val="005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6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Sensitive Information  - Do Not Disclose - DISCUSSION 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9B3EB8-8362-49AB-9755-4BCF42BAF22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Sensitive Information  - Do Not Disclose - DISCUSSION 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9B3EB8-8362-49AB-9755-4BCF42BAF22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5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Sensitive Information  - Do Not Disclose - DISCUSSION 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9B3EB8-8362-49AB-9755-4BCF42BAF22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Sensitive Information  - Do Not Disclose - DISCUSSION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9B3EB8-8362-49AB-9755-4BCF42BAF22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9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Sensitive Information  - Do Not Disclose - DISCUSSION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9B3EB8-8362-49AB-9755-4BCF42BAF22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59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Sensitive Information  - Do Not Disclose - DISCUSSION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9B3EB8-8362-49AB-9755-4BCF42BAF22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Sensitive Information  - Do Not Disclose - DISCUSSION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9B3EB8-8362-49AB-9755-4BCF42BAF22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8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198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936" y="1354043"/>
            <a:ext cx="5029200" cy="3286925"/>
          </a:xfrm>
        </p:spPr>
        <p:txBody>
          <a:bodyPr anchor="ctr">
            <a:normAutofit/>
          </a:bodyPr>
          <a:lstStyle>
            <a:lvl1pPr>
              <a:defRPr sz="39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3EB3B-0AE2-7A48-BF35-D1CF1DB27874}"/>
              </a:ext>
            </a:extLst>
          </p:cNvPr>
          <p:cNvSpPr/>
          <p:nvPr/>
        </p:nvSpPr>
        <p:spPr bwMode="blackWhite">
          <a:xfrm>
            <a:off x="7140899" y="1354039"/>
            <a:ext cx="5051100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8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73678-BC25-BB4A-A678-83DD136C7174}"/>
              </a:ext>
            </a:extLst>
          </p:cNvPr>
          <p:cNvSpPr/>
          <p:nvPr/>
        </p:nvSpPr>
        <p:spPr bwMode="blackWhite">
          <a:xfrm>
            <a:off x="-2" y="1354039"/>
            <a:ext cx="1753954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8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08" y="6083874"/>
            <a:ext cx="12192708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" y="6129162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09099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4">
            <a:extLst>
              <a:ext uri="{FF2B5EF4-FFF2-40B4-BE49-F238E27FC236}">
                <a16:creationId xmlns:a16="http://schemas.microsoft.com/office/drawing/2014/main" id="{D90075E3-1342-4A31-87F7-EBF9CE8642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7039C9C-1991-4847-86E2-B2D034120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44" y="6463091"/>
            <a:ext cx="1142396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9/10/2021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A9C3104-CB0B-47AB-B850-4C8DD33AB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836" y="6311022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E3725E8-D205-4FD1-9D32-7135FCF7A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6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5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5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8" name="Focus Frame 2"/>
          <p:cNvSpPr>
            <a:spLocks noChangeAspect="1"/>
          </p:cNvSpPr>
          <p:nvPr/>
        </p:nvSpPr>
        <p:spPr bwMode="gray">
          <a:xfrm>
            <a:off x="7998862" y="1025525"/>
            <a:ext cx="222820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9" name="Focus Frame 2"/>
          <p:cNvSpPr>
            <a:spLocks noChangeAspect="1"/>
          </p:cNvSpPr>
          <p:nvPr/>
        </p:nvSpPr>
        <p:spPr bwMode="gray">
          <a:xfrm>
            <a:off x="1588460" y="1025525"/>
            <a:ext cx="222820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80" y="6074262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71BBC6-F01D-4E80-BB8C-A1C2D80D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9106" y="1025526"/>
            <a:ext cx="5989649" cy="208597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0D5B61-7C1E-4833-A5D3-9E0F0B125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9144" y="3263900"/>
            <a:ext cx="5989610" cy="12446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D849FB-5DAC-4706-A0EF-3A2AB9B81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9105" y="4657727"/>
            <a:ext cx="5989610" cy="93979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4958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8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61010"/>
            <a:ext cx="10515600" cy="700844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149006"/>
            <a:ext cx="10515600" cy="4847719"/>
          </a:xfrm>
        </p:spPr>
        <p:txBody>
          <a:bodyPr>
            <a:normAutofit/>
          </a:bodyPr>
          <a:lstStyle>
            <a:lvl1pPr marL="0" indent="0">
              <a:buNone/>
              <a:defRPr sz="23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>
              <a:buNone/>
              <a:defRPr sz="19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52" indent="0">
              <a:buNone/>
              <a:defRPr sz="19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78" indent="0">
              <a:buNone/>
              <a:defRPr sz="17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704" indent="0">
              <a:buNone/>
              <a:defRPr sz="17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2DCFE-D1CD-4FDF-9B8C-1A65CD4601B9}"/>
              </a:ext>
            </a:extLst>
          </p:cNvPr>
          <p:cNvSpPr/>
          <p:nvPr userDrawn="1"/>
        </p:nvSpPr>
        <p:spPr>
          <a:xfrm>
            <a:off x="-708" y="6083874"/>
            <a:ext cx="12192708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F2CF5A-66C6-4273-89B0-FF26C2293D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129162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87440B5B-6E47-4BC6-BE3D-D0F7E3A2D3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09099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4">
            <a:extLst>
              <a:ext uri="{FF2B5EF4-FFF2-40B4-BE49-F238E27FC236}">
                <a16:creationId xmlns:a16="http://schemas.microsoft.com/office/drawing/2014/main" id="{CEAAA82A-6F44-4D96-BFD6-B336801BF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9950A45-59F4-4FCD-B6D4-FF7762A1D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44" y="6463091"/>
            <a:ext cx="1142396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9/10/2021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9DAF8A8-E85C-4B5C-89E4-23FF34A5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836" y="6311022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E3725E8-D205-4FD1-9D32-7135FCF7A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8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61010"/>
            <a:ext cx="10515600" cy="700844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2DCFE-D1CD-4FDF-9B8C-1A65CD4601B9}"/>
              </a:ext>
            </a:extLst>
          </p:cNvPr>
          <p:cNvSpPr/>
          <p:nvPr userDrawn="1"/>
        </p:nvSpPr>
        <p:spPr>
          <a:xfrm>
            <a:off x="-708" y="6083874"/>
            <a:ext cx="12192708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F2CF5A-66C6-4273-89B0-FF26C2293D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129162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87440B5B-6E47-4BC6-BE3D-D0F7E3A2D3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09099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4">
            <a:extLst>
              <a:ext uri="{FF2B5EF4-FFF2-40B4-BE49-F238E27FC236}">
                <a16:creationId xmlns:a16="http://schemas.microsoft.com/office/drawing/2014/main" id="{CEAAA82A-6F44-4D96-BFD6-B336801BF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9950A45-59F4-4FCD-B6D4-FF7762A1D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44" y="6463091"/>
            <a:ext cx="1142396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9/10/2021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9DAF8A8-E85C-4B5C-89E4-23FF34A5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836" y="6311022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E3725E8-D205-4FD1-9D32-7135FCF7A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6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8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2DCFE-D1CD-4FDF-9B8C-1A65CD4601B9}"/>
              </a:ext>
            </a:extLst>
          </p:cNvPr>
          <p:cNvSpPr/>
          <p:nvPr userDrawn="1"/>
        </p:nvSpPr>
        <p:spPr>
          <a:xfrm>
            <a:off x="-708" y="6083874"/>
            <a:ext cx="12192708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F2CF5A-66C6-4273-89B0-FF26C2293D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129162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87440B5B-6E47-4BC6-BE3D-D0F7E3A2D3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09099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4">
            <a:extLst>
              <a:ext uri="{FF2B5EF4-FFF2-40B4-BE49-F238E27FC236}">
                <a16:creationId xmlns:a16="http://schemas.microsoft.com/office/drawing/2014/main" id="{CEAAA82A-6F44-4D96-BFD6-B336801BF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9950A45-59F4-4FCD-B6D4-FF7762A1D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44" y="6463091"/>
            <a:ext cx="1142396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9/10/2021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9DAF8A8-E85C-4B5C-89E4-23FF34A5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836" y="6311022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E3725E8-D205-4FD1-9D32-7135FCF7A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0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ub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936" y="1354043"/>
            <a:ext cx="5029200" cy="3286925"/>
          </a:xfrm>
        </p:spPr>
        <p:txBody>
          <a:bodyPr anchor="ctr">
            <a:normAutofit/>
          </a:bodyPr>
          <a:lstStyle>
            <a:lvl1pPr>
              <a:defRPr sz="3198">
                <a:solidFill>
                  <a:srgbClr val="005A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73678-BC25-BB4A-A678-83DD136C7174}"/>
              </a:ext>
            </a:extLst>
          </p:cNvPr>
          <p:cNvSpPr/>
          <p:nvPr/>
        </p:nvSpPr>
        <p:spPr bwMode="blackWhite">
          <a:xfrm>
            <a:off x="-2" y="0"/>
            <a:ext cx="1753954" cy="6082482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08" y="6083874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" y="6130979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594C6"/>
              </a:solidFill>
              <a:effectLst/>
              <a:uLnTx/>
              <a:uFillTx/>
              <a:latin typeface="Arial" panose="020B0604020202020204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8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224541" y="639490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0E9D-1DAE-4CE5-9BB5-2C812E1D073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22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5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5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8" name="Focus Frame 2"/>
          <p:cNvSpPr>
            <a:spLocks noChangeAspect="1"/>
          </p:cNvSpPr>
          <p:nvPr/>
        </p:nvSpPr>
        <p:spPr bwMode="gray">
          <a:xfrm>
            <a:off x="7998862" y="1025525"/>
            <a:ext cx="222820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9" name="Focus Frame 2"/>
          <p:cNvSpPr>
            <a:spLocks noChangeAspect="1"/>
          </p:cNvSpPr>
          <p:nvPr/>
        </p:nvSpPr>
        <p:spPr bwMode="gray">
          <a:xfrm>
            <a:off x="1588460" y="1025525"/>
            <a:ext cx="222820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80" y="6074262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71BBC6-F01D-4E80-BB8C-A1C2D80D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9106" y="1025526"/>
            <a:ext cx="5989649" cy="208597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0D5B61-7C1E-4833-A5D3-9E0F0B125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9144" y="3263900"/>
            <a:ext cx="5989610" cy="12446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D849FB-5DAC-4706-A0EF-3A2AB9B81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9105" y="4657727"/>
            <a:ext cx="5989610" cy="93979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607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5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1362074"/>
            <a:ext cx="4876800" cy="2447926"/>
          </a:xfrm>
        </p:spPr>
        <p:txBody>
          <a:bodyPr anchor="t"/>
          <a:lstStyle>
            <a:lvl1pPr algn="l">
              <a:defRPr sz="35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3100" y="3810002"/>
            <a:ext cx="4876800" cy="824865"/>
          </a:xfrm>
        </p:spPr>
        <p:txBody>
          <a:bodyPr>
            <a:normAutofit/>
          </a:bodyPr>
          <a:lstStyle>
            <a:lvl1pPr marL="0" indent="0" algn="l">
              <a:buNone/>
              <a:defRPr sz="1799" baseline="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Presenter Name</a:t>
            </a:r>
          </a:p>
          <a:p>
            <a:r>
              <a:rPr lang="en-US"/>
              <a:t>Date</a:t>
            </a:r>
          </a:p>
        </p:txBody>
      </p:sp>
      <p:sp>
        <p:nvSpPr>
          <p:cNvPr id="28" name="Focus Frame 2"/>
          <p:cNvSpPr>
            <a:spLocks noChangeAspect="1"/>
          </p:cNvSpPr>
          <p:nvPr/>
        </p:nvSpPr>
        <p:spPr bwMode="gray">
          <a:xfrm>
            <a:off x="7058823" y="1343025"/>
            <a:ext cx="160433" cy="32918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Focus Frame 2"/>
          <p:cNvSpPr>
            <a:spLocks noChangeAspect="1"/>
          </p:cNvSpPr>
          <p:nvPr/>
        </p:nvSpPr>
        <p:spPr bwMode="gray">
          <a:xfrm>
            <a:off x="1588465" y="1343025"/>
            <a:ext cx="160433" cy="32918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80" y="6074262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1640" y="5969485"/>
            <a:ext cx="1266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3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53331"/>
            <a:ext cx="10515600" cy="4351338"/>
          </a:xfrm>
        </p:spPr>
        <p:txBody>
          <a:bodyPr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" y="6130979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224541" y="639490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B0E9D-1DAE-4CE5-9BB5-2C812E1D073A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7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6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oleObject" Target="../embeddings/oleObject7.bin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ags" Target="../tags/tag18.xml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1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vmlDrawing" Target="../drawings/vmlDrawing9.v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think-cell Slide" r:id="rId12" imgW="624" imgH="623" progId="TCLayout.ActiveDocument.1">
                  <p:embed/>
                </p:oleObj>
              </mc:Choice>
              <mc:Fallback>
                <p:oleObj name="think-cell Slide" r:id="rId12" imgW="624" imgH="623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11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8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2"/>
            <a:ext cx="10515600" cy="70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077481"/>
            <a:ext cx="10515600" cy="496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20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21" r:id="rId7"/>
  </p:sldLayoutIdLst>
  <p:hf hdr="0" ftr="0"/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2398" b="1" kern="1200">
          <a:solidFill>
            <a:srgbClr val="005A9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38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7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6926" indent="0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3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3852" indent="0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9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0778" indent="0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7704" indent="0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think-cell Slide" r:id="rId18" imgW="624" imgH="623" progId="TCLayout.ActiveDocument.1">
                  <p:embed/>
                </p:oleObj>
              </mc:Choice>
              <mc:Fallback>
                <p:oleObj name="think-cell Slide" r:id="rId18" imgW="624" imgH="623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17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2"/>
            <a:ext cx="105156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224541" y="639490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B0E9D-1DAE-4CE5-9BB5-2C812E1D073A}" type="slidenum">
              <a:rPr lang="en-US" sz="1000" smtClean="0">
                <a:solidFill>
                  <a:srgbClr val="005A92"/>
                </a:solidFill>
              </a:rPr>
              <a:pPr/>
              <a:t>‹#›</a:t>
            </a:fld>
            <a:endParaRPr lang="en-US" sz="1799" dirty="0">
              <a:solidFill>
                <a:srgbClr val="005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399" b="1" kern="1200">
          <a:solidFill>
            <a:srgbClr val="005A92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E4B63-25C7-4D01-B91D-F29D6208E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6124" y="2285118"/>
            <a:ext cx="6338307" cy="21109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100" dirty="0"/>
              <a:t>PRE - MTAC </a:t>
            </a:r>
          </a:p>
          <a:p>
            <a:pPr algn="ctr"/>
            <a:r>
              <a:rPr lang="en-US" sz="3200" dirty="0"/>
              <a:t>Processing and Maintenance Operations</a:t>
            </a:r>
          </a:p>
          <a:p>
            <a:pPr algn="ctr"/>
            <a:r>
              <a:rPr lang="en-US" sz="3200" dirty="0"/>
              <a:t>July 14, 2022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F9C0B1F-4340-4CC2-BD4C-3B347CEA740F}"/>
              </a:ext>
            </a:extLst>
          </p:cNvPr>
          <p:cNvSpPr txBox="1">
            <a:spLocks/>
          </p:cNvSpPr>
          <p:nvPr/>
        </p:nvSpPr>
        <p:spPr>
          <a:xfrm>
            <a:off x="1811670" y="3551680"/>
            <a:ext cx="6182761" cy="8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63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26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189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252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630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AC8E66-5B6F-40BD-A291-98C95094A626}"/>
              </a:ext>
            </a:extLst>
          </p:cNvPr>
          <p:cNvSpPr/>
          <p:nvPr/>
        </p:nvSpPr>
        <p:spPr>
          <a:xfrm>
            <a:off x="1615372" y="4439196"/>
            <a:ext cx="3949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Robert Cintron</a:t>
            </a:r>
          </a:p>
          <a:p>
            <a:pPr algn="ctr"/>
            <a:r>
              <a:rPr lang="en-US" dirty="0"/>
              <a:t> Vice President, Logistics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61970-39F4-4FC6-ACD0-E6BA302B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83" y="399035"/>
            <a:ext cx="2761482" cy="3822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01E87D-C512-483B-A4A2-B91BC3A1C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85184"/>
            <a:ext cx="4972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BEF6354-DB39-433B-9ADC-587B789D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Focus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F502-12C3-46A8-9524-1C73A40CA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725E8-D205-4FD1-9D32-7135FCF7A8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B3A58B0-9462-4E7C-95A7-0D311ED3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1149006"/>
            <a:ext cx="11285137" cy="48477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MTE purchasing continues to build inventory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/>
              <a:t>MTE inventory is growing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/>
              <a:t>New purchases continue to arrive 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MTE inventory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/>
              <a:t>Bi-weekly plant inventory (July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MTE Quality Checks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/>
              <a:t>Verification of proper prepared MTE returns</a:t>
            </a:r>
          </a:p>
          <a:p>
            <a:pPr marL="1256752" lvl="2" indent="-342900">
              <a:buFont typeface="Arial" panose="020B0604020202020204" pitchFamily="34" charset="0"/>
              <a:buChar char="•"/>
            </a:pPr>
            <a:r>
              <a:rPr lang="en-US" dirty="0"/>
              <a:t>Generates good product and hygiene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79982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799826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ABAE-7296-43DE-A4FF-08E865FD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 7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9271-DD24-4E90-A8DB-7CE7EE1D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2400" dirty="0">
                <a:solidFill>
                  <a:srgbClr val="004287"/>
                </a:solidFill>
              </a:rPr>
              <a:t>Bi-Weekly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87"/>
                </a:solidFill>
              </a:rPr>
              <a:t>Industry contact information 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87"/>
                </a:solidFill>
              </a:rPr>
              <a:t>Industry information has been updated in MTEOR</a:t>
            </a:r>
          </a:p>
          <a:p>
            <a:pPr marL="1256752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87"/>
                </a:solidFill>
              </a:rPr>
              <a:t>Large mailers completed – June 2022</a:t>
            </a:r>
          </a:p>
          <a:p>
            <a:pPr marL="1256752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87"/>
                </a:solidFill>
              </a:rPr>
              <a:t>Small mailers being updated – August 2022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87"/>
                </a:solidFill>
              </a:rPr>
              <a:t>Guide / Training for MTEOR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28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87"/>
                </a:solidFill>
              </a:rPr>
              <a:t>Fall Mailing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87"/>
                </a:solidFill>
              </a:rPr>
              <a:t>Identify on hand inventory and demand by industry mailer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87"/>
                </a:solidFill>
              </a:rPr>
              <a:t>Industry is working to have all facilities report MTE MTEOR inventory</a:t>
            </a:r>
          </a:p>
          <a:p>
            <a:pPr lvl="1"/>
            <a:endParaRPr lang="en-US" dirty="0">
              <a:solidFill>
                <a:srgbClr val="00428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87"/>
                </a:solidFill>
              </a:rPr>
              <a:t>MTEOR Helpdesk information (MTEOR@usps.gov/1-866-330-3404)</a:t>
            </a:r>
          </a:p>
          <a:p>
            <a:pPr marL="1713678" lvl="3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1CA01-6C25-42E3-AD0C-13517082E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725E8-D205-4FD1-9D32-7135FCF7A83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0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62CE-E6C0-4ECF-ACF3-B9566CBE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6BBF-058F-4397-AA17-DAB5ECB52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Predictive MTE forecasting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/>
              <a:t>Identifies geographic demand for reallocating MTE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Utilize MTEOR for MTE Request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/>
              <a:t>Provides consistency in reporting and moving geographically</a:t>
            </a:r>
          </a:p>
          <a:p>
            <a:pPr marL="1256752" lvl="2" indent="-342900">
              <a:buFont typeface="Arial" panose="020B0604020202020204" pitchFamily="34" charset="0"/>
              <a:buChar char="•"/>
            </a:pPr>
            <a:r>
              <a:rPr lang="en-US" dirty="0"/>
              <a:t>All sites request through MTEOR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Weekly MTE inventory reporting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/>
              <a:t>Generate MTE flow between USPS and Industry 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/>
              <a:t>Identifies industry usage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MTE quality checks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dirty="0"/>
              <a:t>Industry identify hygiene or concerns</a:t>
            </a:r>
          </a:p>
          <a:p>
            <a:pPr marL="1256752" lvl="2" indent="-342900">
              <a:buFont typeface="Arial" panose="020B0604020202020204" pitchFamily="34" charset="0"/>
              <a:buChar char="•"/>
            </a:pPr>
            <a:r>
              <a:rPr lang="en-US" dirty="0"/>
              <a:t>contact helpdesk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70470-BF8B-438B-9CD3-C965A9C8D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725E8-D205-4FD1-9D32-7135FCF7A83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7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AC8E66-5B6F-40BD-A291-98C95094A626}"/>
              </a:ext>
            </a:extLst>
          </p:cNvPr>
          <p:cNvSpPr/>
          <p:nvPr/>
        </p:nvSpPr>
        <p:spPr>
          <a:xfrm>
            <a:off x="1605794" y="4749297"/>
            <a:ext cx="3949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Mike Barber</a:t>
            </a:r>
          </a:p>
          <a:p>
            <a:pPr algn="ctr"/>
            <a:r>
              <a:rPr lang="en-US" dirty="0"/>
              <a:t> Vice President, Processing &amp; Maintenance Operations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18DD9-3F81-413F-B8B7-F051052FA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88" y="306455"/>
            <a:ext cx="2728917" cy="382048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76B9CF5-A3A8-460E-9250-B20E82DBB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776712"/>
              </p:ext>
            </p:extLst>
          </p:nvPr>
        </p:nvGraphicFramePr>
        <p:xfrm>
          <a:off x="6096000" y="636429"/>
          <a:ext cx="5571858" cy="393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139BF544-0B6A-4DA8-BA92-1463A4565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284811"/>
              </p:ext>
            </p:extLst>
          </p:nvPr>
        </p:nvGraphicFramePr>
        <p:xfrm>
          <a:off x="5195088" y="4905996"/>
          <a:ext cx="687822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7379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F236-EC87-4451-9738-E2A686D9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99" y="118249"/>
            <a:ext cx="10515600" cy="70084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005A9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Peak Season Hot Wash Update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71A40F-8C2F-48CD-924E-865BD7A0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842"/>
            <a:ext cx="10515600" cy="5475678"/>
          </a:xfrm>
        </p:spPr>
        <p:txBody>
          <a:bodyPr>
            <a:normAutofit fontScale="70000" lnSpcReduction="20000"/>
          </a:bodyPr>
          <a:lstStyle/>
          <a:p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First - Thank you all for your communication and engagement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Planned and Delivered! 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Peak Season 2021 was successful, thanks to planning &amp; coordination, combined with industry collaboration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Review of Peak season 2021 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Teams have completed Hot Wash activities and started Peak planning that will be shared in MTAC </a:t>
            </a:r>
            <a:endParaRPr lang="en-US" sz="2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Appreciative of Industry’s attendance and engagement during our Peak Industry calls 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Utilization of the Industry Connect Dashboard for awareness of facility conditions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Lessons Learned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Earlier hiring and retention works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Secured facility space was instrumental to success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Installation of added automation – increase capacity and productivity</a:t>
            </a:r>
          </a:p>
          <a:p>
            <a:pPr marL="799826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Continuation of efficiency gain processes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8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F236-EC87-4451-9738-E2A686D9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99" y="118249"/>
            <a:ext cx="10515600" cy="70084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005A9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Peak 23 Readiness – Customer Focus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71A40F-8C2F-48CD-924E-865BD7A0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537"/>
            <a:ext cx="10515600" cy="443092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84 Annexes planned (58 PSAs/Long term in place plus 24 Short term)</a:t>
            </a:r>
          </a:p>
          <a:p>
            <a:pPr>
              <a:lnSpc>
                <a:spcPct val="7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37 new package sorters to be deployed</a:t>
            </a:r>
          </a:p>
          <a:p>
            <a:pPr>
              <a:lnSpc>
                <a:spcPct val="7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Focus on improved processing efficiency and operating plan precision </a:t>
            </a:r>
          </a:p>
          <a:p>
            <a:pPr>
              <a:lnSpc>
                <a:spcPct val="7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Requesting Early notification for additional Peak Volume Pickups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Facilities have been updated and validated in FAST</a:t>
            </a:r>
          </a:p>
        </p:txBody>
      </p:sp>
    </p:spTree>
    <p:extLst>
      <p:ext uri="{BB962C8B-B14F-4D97-AF65-F5344CB8AC3E}">
        <p14:creationId xmlns:p14="http://schemas.microsoft.com/office/powerpoint/2010/main" val="380917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F236-EC87-4451-9738-E2A686D9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99" y="118249"/>
            <a:ext cx="10515600" cy="700844"/>
          </a:xfrm>
        </p:spPr>
        <p:txBody>
          <a:bodyPr/>
          <a:lstStyle/>
          <a:p>
            <a:r>
              <a:rPr lang="en-US" dirty="0"/>
              <a:t>Industry Engagement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71A40F-8C2F-48CD-924E-865BD7A0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06" y="1005140"/>
            <a:ext cx="10816987" cy="4847719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Thank you for your communication and engagement</a:t>
            </a:r>
          </a:p>
          <a:p>
            <a:pPr>
              <a:lnSpc>
                <a:spcPct val="70000"/>
              </a:lnSpc>
            </a:pP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Looking forward to continued engagement with Industry</a:t>
            </a:r>
          </a:p>
          <a:p>
            <a:pPr marL="799826" lvl="1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Efforts through MTAC User Groups (UG) and Work Groups (WG) </a:t>
            </a:r>
          </a:p>
          <a:p>
            <a:pPr marL="799826" lvl="1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99826" lvl="1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Please continue to work through/notify your postal representatives immediately if you have any issues or concerns</a:t>
            </a:r>
          </a:p>
          <a:p>
            <a:pPr marL="1256752" lvl="2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This allows for capture of common issues, concerns, consolidated resolutions and if necessary, escalations</a:t>
            </a:r>
          </a:p>
          <a:p>
            <a:pPr marL="799826" lvl="1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99826" lvl="1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Looking forward to another successful year and peak season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3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5128E-60FB-40C1-990D-0907F0B26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10"/>
          <a:stretch/>
        </p:blipFill>
        <p:spPr>
          <a:xfrm>
            <a:off x="254493" y="1156316"/>
            <a:ext cx="11683014" cy="4545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E908E-A564-4DCA-8757-2A4B1DD0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61010"/>
            <a:ext cx="10906125" cy="700844"/>
          </a:xfrm>
        </p:spPr>
        <p:txBody>
          <a:bodyPr>
            <a:normAutofit/>
          </a:bodyPr>
          <a:lstStyle/>
          <a:p>
            <a:r>
              <a:rPr lang="en-US" dirty="0"/>
              <a:t>Industry Connect Dashboard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5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Gaining Access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F8D98-8684-4E5B-BC34-2B6950BEA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91" y="989901"/>
            <a:ext cx="8449618" cy="4972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F77039-BD40-4D4A-8BB3-BE77864DAFF0}"/>
              </a:ext>
            </a:extLst>
          </p:cNvPr>
          <p:cNvSpPr/>
          <p:nvPr/>
        </p:nvSpPr>
        <p:spPr>
          <a:xfrm>
            <a:off x="8223950" y="1571138"/>
            <a:ext cx="1698172" cy="5784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Industry Connect – Overview (What it Provides)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4C208-E10A-4C3D-920E-A7DE85568E3F}"/>
              </a:ext>
            </a:extLst>
          </p:cNvPr>
          <p:cNvSpPr txBox="1"/>
          <p:nvPr/>
        </p:nvSpPr>
        <p:spPr>
          <a:xfrm>
            <a:off x="628009" y="1145744"/>
            <a:ext cx="110091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Birds eye view of processing centers overall conditions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Dashboard provides current conditions for USPS processing facilities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Provides varied Status types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Network (Transportation)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Drop Shipment (Entry conditions)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Letters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Flats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 Shows (Appointment conditions)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Users can select specific geographic regions or processing center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information is refreshed hourly to provide the most current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Additional content requests are to be administered via the related department and the Enterprise Analytics team </a:t>
            </a:r>
          </a:p>
        </p:txBody>
      </p:sp>
    </p:spTree>
    <p:extLst>
      <p:ext uri="{BB962C8B-B14F-4D97-AF65-F5344CB8AC3E}">
        <p14:creationId xmlns:p14="http://schemas.microsoft.com/office/powerpoint/2010/main" val="259145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E4B63-25C7-4D01-B91D-F29D6208E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6124" y="2285118"/>
            <a:ext cx="6338307" cy="2110936"/>
          </a:xfrm>
        </p:spPr>
        <p:txBody>
          <a:bodyPr>
            <a:normAutofit/>
          </a:bodyPr>
          <a:lstStyle/>
          <a:p>
            <a:pPr algn="ctr"/>
            <a:r>
              <a:rPr lang="en-US" sz="4700" dirty="0"/>
              <a:t>PRE - MTAC </a:t>
            </a:r>
          </a:p>
          <a:p>
            <a:pPr algn="ctr"/>
            <a:r>
              <a:rPr lang="en-US" sz="3000" dirty="0"/>
              <a:t>Logistics</a:t>
            </a:r>
          </a:p>
          <a:p>
            <a:pPr algn="ctr"/>
            <a:r>
              <a:rPr lang="en-US" sz="3200" dirty="0"/>
              <a:t>July 14, 2022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F9C0B1F-4340-4CC2-BD4C-3B347CEA740F}"/>
              </a:ext>
            </a:extLst>
          </p:cNvPr>
          <p:cNvSpPr txBox="1">
            <a:spLocks/>
          </p:cNvSpPr>
          <p:nvPr/>
        </p:nvSpPr>
        <p:spPr>
          <a:xfrm>
            <a:off x="1811670" y="3551680"/>
            <a:ext cx="6182761" cy="8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63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26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189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252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1314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afwNFQfiORp6TRzDF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gm3OXUQfuv8Hx.kOCZ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Y7pkFuQ.iDE2T69ATx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Y7pkFuQ.iDE2T69ATxo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gm3OXUQfuv8Hx.kOCZZ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afwNFQfiORp6TRzDFB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afwNFQfiORp6TRzDFB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gm3OXUQfuv8Hx.kOCZ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gm3OXUQfuv8Hx.kOCZ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afwNFQfiORp6TRzDF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ial PMG Template">
  <a:themeElements>
    <a:clrScheme name="Delivering for America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F2319"/>
      </a:accent2>
      <a:accent3>
        <a:srgbClr val="A5A5A5"/>
      </a:accent3>
      <a:accent4>
        <a:srgbClr val="EBF1F6"/>
      </a:accent4>
      <a:accent5>
        <a:srgbClr val="5B9BD5"/>
      </a:accent5>
      <a:accent6>
        <a:srgbClr val="C00000"/>
      </a:accent6>
      <a:hlink>
        <a:srgbClr val="0563C1"/>
      </a:hlink>
      <a:folHlink>
        <a:srgbClr val="0070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PS_Template_1" id="{CA9B668E-9B3E-436D-9FD9-B02BD19CE699}" vid="{7EA2BAC9-198E-467F-8D47-E1D1262F9AD9}"/>
    </a:ext>
  </a:extLst>
</a:theme>
</file>

<file path=ppt/theme/theme2.xml><?xml version="1.0" encoding="utf-8"?>
<a:theme xmlns:a="http://schemas.openxmlformats.org/drawingml/2006/main" name="USPS_Template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 Rock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PS_Template_1" id="{CA9B668E-9B3E-436D-9FD9-B02BD19CE699}" vid="{7EA2BAC9-198E-467F-8D47-E1D1262F9A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F6D686D74784689444428C5D08650" ma:contentTypeVersion="11" ma:contentTypeDescription="Create a new document." ma:contentTypeScope="" ma:versionID="daaf9f5fb912e11e0007cee7829dc45d">
  <xsd:schema xmlns:xsd="http://www.w3.org/2001/XMLSchema" xmlns:xs="http://www.w3.org/2001/XMLSchema" xmlns:p="http://schemas.microsoft.com/office/2006/metadata/properties" xmlns:ns3="6c20057d-d716-4629-9e03-9d101b6fbab3" xmlns:ns4="c1897c0c-9430-4d34-97db-c6ec368bd54a" targetNamespace="http://schemas.microsoft.com/office/2006/metadata/properties" ma:root="true" ma:fieldsID="458f2a816d8ad6c61265d308eb45983b" ns3:_="" ns4:_="">
    <xsd:import namespace="6c20057d-d716-4629-9e03-9d101b6fbab3"/>
    <xsd:import namespace="c1897c0c-9430-4d34-97db-c6ec368bd5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0057d-d716-4629-9e03-9d101b6fb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97c0c-9430-4d34-97db-c6ec368bd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9DABF-6787-4229-A050-E9A083F97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0057d-d716-4629-9e03-9d101b6fbab3"/>
    <ds:schemaRef ds:uri="c1897c0c-9430-4d34-97db-c6ec368bd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D4C3EE-FAB5-4050-9A30-5EF633AFEC57}">
  <ds:schemaRefs>
    <ds:schemaRef ds:uri="http://purl.org/dc/terms/"/>
    <ds:schemaRef ds:uri="c1897c0c-9430-4d34-97db-c6ec368bd54a"/>
    <ds:schemaRef ds:uri="http://schemas.microsoft.com/office/2006/documentManagement/types"/>
    <ds:schemaRef ds:uri="http://purl.org/dc/dcmitype/"/>
    <ds:schemaRef ds:uri="http://schemas.microsoft.com/office/infopath/2007/PartnerControls"/>
    <ds:schemaRef ds:uri="6c20057d-d716-4629-9e03-9d101b6fbab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3DC425-905D-4BF0-B57E-C446032674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11299</TotalTime>
  <Words>536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Rockwell</vt:lpstr>
      <vt:lpstr>Official PMG Template</vt:lpstr>
      <vt:lpstr>USPS_Template_1</vt:lpstr>
      <vt:lpstr>think-cell Slide</vt:lpstr>
      <vt:lpstr>PowerPoint Presentation</vt:lpstr>
      <vt:lpstr>PowerPoint Presentation</vt:lpstr>
      <vt:lpstr> Peak Season Hot Wash Update</vt:lpstr>
      <vt:lpstr> Peak 23 Readiness – Customer Focus </vt:lpstr>
      <vt:lpstr>Industry Engagement</vt:lpstr>
      <vt:lpstr>Industry Connect Dashboard </vt:lpstr>
      <vt:lpstr>Gaining Access</vt:lpstr>
      <vt:lpstr>Industry Connect – Overview (What it Provides)</vt:lpstr>
      <vt:lpstr>PowerPoint Presentation</vt:lpstr>
      <vt:lpstr>PowerPoint Presentation</vt:lpstr>
      <vt:lpstr>Internal Focus</vt:lpstr>
      <vt:lpstr>UG 7 Update</vt:lpstr>
      <vt:lpstr>Industry Focus</vt:lpstr>
    </vt:vector>
  </TitlesOfParts>
  <Company>US Postal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FOR AMERICA</dc:title>
  <dc:creator>Merho, Elda - Washington, DC</dc:creator>
  <cp:lastModifiedBy>Hatten, Derek F - Washington, DC</cp:lastModifiedBy>
  <cp:revision>175</cp:revision>
  <cp:lastPrinted>2021-09-01T20:16:36Z</cp:lastPrinted>
  <dcterms:created xsi:type="dcterms:W3CDTF">2021-07-26T20:34:09Z</dcterms:created>
  <dcterms:modified xsi:type="dcterms:W3CDTF">2022-07-14T19:54:42Z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0x010100B3BF6D686D74784689444428C5D08650</vt:lpwstr>
  </property>
</Properties>
</file>